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1"/>
  </p:notesMasterIdLst>
  <p:handoutMasterIdLst>
    <p:handoutMasterId r:id="rId22"/>
  </p:handoutMasterIdLst>
  <p:sldIdLst>
    <p:sldId id="410" r:id="rId5"/>
    <p:sldId id="383" r:id="rId6"/>
    <p:sldId id="409" r:id="rId7"/>
    <p:sldId id="391" r:id="rId8"/>
    <p:sldId id="389" r:id="rId9"/>
    <p:sldId id="412" r:id="rId10"/>
    <p:sldId id="406" r:id="rId11"/>
    <p:sldId id="403" r:id="rId12"/>
    <p:sldId id="414" r:id="rId13"/>
    <p:sldId id="413" r:id="rId14"/>
    <p:sldId id="397" r:id="rId15"/>
    <p:sldId id="408" r:id="rId16"/>
    <p:sldId id="415" r:id="rId17"/>
    <p:sldId id="416" r:id="rId18"/>
    <p:sldId id="404" r:id="rId19"/>
    <p:sldId id="3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6327" autoAdjust="0"/>
  </p:normalViewPr>
  <p:slideViewPr>
    <p:cSldViewPr snapToGrid="0">
      <p:cViewPr varScale="1">
        <p:scale>
          <a:sx n="106" d="100"/>
          <a:sy n="106" d="100"/>
        </p:scale>
        <p:origin x="55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3781B1-07F2-4A50-AD0E-AEDC02DE321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F689841-0998-4FAA-9392-3B6C662B75BE}">
      <dgm:prSet/>
      <dgm:spPr/>
      <dgm:t>
        <a:bodyPr/>
        <a:lstStyle/>
        <a:p>
          <a:r>
            <a:rPr lang="en-US" b="0" i="0" dirty="0"/>
            <a:t>Target High-Usage Casual Riders: Focus on converting the 869K+ riders who already exceed 12-minute trips</a:t>
          </a:r>
          <a:endParaRPr lang="en-US" dirty="0"/>
        </a:p>
      </dgm:t>
    </dgm:pt>
    <dgm:pt modelId="{B7DBF25B-F034-4DE4-AA54-FEE846A9A35D}" type="parTrans" cxnId="{9CEC85A3-B5B2-40F2-9500-8E017C4A8227}">
      <dgm:prSet/>
      <dgm:spPr/>
      <dgm:t>
        <a:bodyPr/>
        <a:lstStyle/>
        <a:p>
          <a:endParaRPr lang="en-US"/>
        </a:p>
      </dgm:t>
    </dgm:pt>
    <dgm:pt modelId="{A28F390A-99C0-458C-AE58-DFF299CCA3BF}" type="sibTrans" cxnId="{9CEC85A3-B5B2-40F2-9500-8E017C4A8227}">
      <dgm:prSet/>
      <dgm:spPr/>
      <dgm:t>
        <a:bodyPr/>
        <a:lstStyle/>
        <a:p>
          <a:endParaRPr lang="en-US"/>
        </a:p>
      </dgm:t>
    </dgm:pt>
    <dgm:pt modelId="{0E27C396-C782-4058-91F9-0E7F015B6F5D}">
      <dgm:prSet/>
      <dgm:spPr/>
      <dgm:t>
        <a:bodyPr/>
        <a:lstStyle/>
        <a:p>
          <a:r>
            <a:rPr lang="en-US" b="0" i="0" dirty="0"/>
            <a:t>Capitalize on Peak Times: Prioritize conversion efforts around 5 PM and key days (Wednesday for members, Saturday for casuals)</a:t>
          </a:r>
          <a:endParaRPr lang="en-US" dirty="0"/>
        </a:p>
      </dgm:t>
    </dgm:pt>
    <dgm:pt modelId="{D8F0906D-114D-4D3C-BE60-619CFBA652C0}" type="parTrans" cxnId="{4280E7C3-A33F-4127-A1B8-1882A73B0386}">
      <dgm:prSet/>
      <dgm:spPr/>
      <dgm:t>
        <a:bodyPr/>
        <a:lstStyle/>
        <a:p>
          <a:endParaRPr lang="en-US"/>
        </a:p>
      </dgm:t>
    </dgm:pt>
    <dgm:pt modelId="{E6E5AA7E-9131-45C5-AD97-ACA608ED0BC2}" type="sibTrans" cxnId="{4280E7C3-A33F-4127-A1B8-1882A73B0386}">
      <dgm:prSet/>
      <dgm:spPr/>
      <dgm:t>
        <a:bodyPr/>
        <a:lstStyle/>
        <a:p>
          <a:endParaRPr lang="en-US"/>
        </a:p>
      </dgm:t>
    </dgm:pt>
    <dgm:pt modelId="{BC69F960-B79E-4A49-8A38-4E6665D4B82D}">
      <dgm:prSet/>
      <dgm:spPr/>
      <dgm:t>
        <a:bodyPr/>
        <a:lstStyle/>
        <a:p>
          <a:r>
            <a:rPr lang="en-US" b="0" i="0" dirty="0"/>
            <a:t>Leverage Round-Trip Behavior: Casual riders’ frequent round trips present an opportunity to push membership benefits for cost savings</a:t>
          </a:r>
          <a:endParaRPr lang="en-US" dirty="0"/>
        </a:p>
      </dgm:t>
    </dgm:pt>
    <dgm:pt modelId="{F40BC341-859C-420A-AFFD-B59682E412D3}" type="parTrans" cxnId="{03AF0EB0-E2B1-4273-B2ED-9B001B4DFDD9}">
      <dgm:prSet/>
      <dgm:spPr/>
      <dgm:t>
        <a:bodyPr/>
        <a:lstStyle/>
        <a:p>
          <a:endParaRPr lang="en-US"/>
        </a:p>
      </dgm:t>
    </dgm:pt>
    <dgm:pt modelId="{BF7BFDCF-8DFC-490B-9334-BC0727692B5B}" type="sibTrans" cxnId="{03AF0EB0-E2B1-4273-B2ED-9B001B4DFDD9}">
      <dgm:prSet/>
      <dgm:spPr/>
      <dgm:t>
        <a:bodyPr/>
        <a:lstStyle/>
        <a:p>
          <a:endParaRPr lang="en-US"/>
        </a:p>
      </dgm:t>
    </dgm:pt>
    <dgm:pt modelId="{DA393EC2-6CC1-47A1-B23A-01833CDB08E4}">
      <dgm:prSet/>
      <dgm:spPr/>
      <dgm:t>
        <a:bodyPr/>
        <a:lstStyle/>
        <a:p>
          <a:r>
            <a:rPr lang="en-US" b="0" i="0" dirty="0"/>
            <a:t>Encourage Habit Formation: Summer and Fall are peak seasons—use incentives like seasonal passes and priority perks to lock in conversions</a:t>
          </a:r>
          <a:endParaRPr lang="en-US" dirty="0"/>
        </a:p>
      </dgm:t>
    </dgm:pt>
    <dgm:pt modelId="{AB059A16-20A2-4CD0-93C4-DBFE8EE9AD3D}" type="parTrans" cxnId="{3855B737-9731-499A-A183-60D9D65543B7}">
      <dgm:prSet/>
      <dgm:spPr/>
      <dgm:t>
        <a:bodyPr/>
        <a:lstStyle/>
        <a:p>
          <a:endParaRPr lang="en-US"/>
        </a:p>
      </dgm:t>
    </dgm:pt>
    <dgm:pt modelId="{D6192B3A-E747-4C22-B75F-97CB0C0FEF61}" type="sibTrans" cxnId="{3855B737-9731-499A-A183-60D9D65543B7}">
      <dgm:prSet/>
      <dgm:spPr/>
      <dgm:t>
        <a:bodyPr/>
        <a:lstStyle/>
        <a:p>
          <a:endParaRPr lang="en-US"/>
        </a:p>
      </dgm:t>
    </dgm:pt>
    <dgm:pt modelId="{C20DC4C0-24AA-41AE-8861-1EA7144AB9A8}">
      <dgm:prSet/>
      <dgm:spPr/>
      <dgm:t>
        <a:bodyPr/>
        <a:lstStyle/>
        <a:p>
          <a:r>
            <a:rPr lang="en-US" b="0" i="0" dirty="0"/>
            <a:t>Make Membership the Obvious Choice: Highlight exclusive benefits like ride credits, priority access, and referral discounts to drive long-term engagement</a:t>
          </a:r>
          <a:endParaRPr lang="en-US" dirty="0"/>
        </a:p>
      </dgm:t>
    </dgm:pt>
    <dgm:pt modelId="{6FF9831E-AB90-48F0-8F60-AD335B66096A}" type="parTrans" cxnId="{AD1363CE-DAB6-4A1E-9797-80534DB91B6E}">
      <dgm:prSet/>
      <dgm:spPr/>
      <dgm:t>
        <a:bodyPr/>
        <a:lstStyle/>
        <a:p>
          <a:endParaRPr lang="en-US"/>
        </a:p>
      </dgm:t>
    </dgm:pt>
    <dgm:pt modelId="{2BDEFBCB-4A54-437E-9C20-D5CDFAFBC1C4}" type="sibTrans" cxnId="{AD1363CE-DAB6-4A1E-9797-80534DB91B6E}">
      <dgm:prSet/>
      <dgm:spPr/>
      <dgm:t>
        <a:bodyPr/>
        <a:lstStyle/>
        <a:p>
          <a:endParaRPr lang="en-US"/>
        </a:p>
      </dgm:t>
    </dgm:pt>
    <dgm:pt modelId="{E621C85C-3536-4D73-9A6E-11DB365F3380}" type="pres">
      <dgm:prSet presAssocID="{AF3781B1-07F2-4A50-AD0E-AEDC02DE3219}" presName="Name0" presStyleCnt="0">
        <dgm:presLayoutVars>
          <dgm:dir/>
          <dgm:resizeHandles val="exact"/>
        </dgm:presLayoutVars>
      </dgm:prSet>
      <dgm:spPr/>
    </dgm:pt>
    <dgm:pt modelId="{D1F2BCF3-52E4-4B74-BCDE-F27EF4BA8C1B}" type="pres">
      <dgm:prSet presAssocID="{AF689841-0998-4FAA-9392-3B6C662B75BE}" presName="node" presStyleLbl="node1" presStyleIdx="0" presStyleCnt="5">
        <dgm:presLayoutVars>
          <dgm:bulletEnabled val="1"/>
        </dgm:presLayoutVars>
      </dgm:prSet>
      <dgm:spPr/>
    </dgm:pt>
    <dgm:pt modelId="{13BCE5A2-D21F-4312-85A8-BBB350FABD2A}" type="pres">
      <dgm:prSet presAssocID="{A28F390A-99C0-458C-AE58-DFF299CCA3BF}" presName="sibTrans" presStyleLbl="sibTrans1D1" presStyleIdx="0" presStyleCnt="4"/>
      <dgm:spPr/>
    </dgm:pt>
    <dgm:pt modelId="{6343BED2-EA33-4EE4-A3A3-CEC9D821CDC3}" type="pres">
      <dgm:prSet presAssocID="{A28F390A-99C0-458C-AE58-DFF299CCA3BF}" presName="connectorText" presStyleLbl="sibTrans1D1" presStyleIdx="0" presStyleCnt="4"/>
      <dgm:spPr/>
    </dgm:pt>
    <dgm:pt modelId="{996471E6-129A-4024-8CE2-AE457808D1BA}" type="pres">
      <dgm:prSet presAssocID="{0E27C396-C782-4058-91F9-0E7F015B6F5D}" presName="node" presStyleLbl="node1" presStyleIdx="1" presStyleCnt="5">
        <dgm:presLayoutVars>
          <dgm:bulletEnabled val="1"/>
        </dgm:presLayoutVars>
      </dgm:prSet>
      <dgm:spPr/>
    </dgm:pt>
    <dgm:pt modelId="{44D8DC57-DE8F-4853-AF00-CF890BA186D2}" type="pres">
      <dgm:prSet presAssocID="{E6E5AA7E-9131-45C5-AD97-ACA608ED0BC2}" presName="sibTrans" presStyleLbl="sibTrans1D1" presStyleIdx="1" presStyleCnt="4"/>
      <dgm:spPr/>
    </dgm:pt>
    <dgm:pt modelId="{027290DB-8940-4A8B-A178-28456CFD6338}" type="pres">
      <dgm:prSet presAssocID="{E6E5AA7E-9131-45C5-AD97-ACA608ED0BC2}" presName="connectorText" presStyleLbl="sibTrans1D1" presStyleIdx="1" presStyleCnt="4"/>
      <dgm:spPr/>
    </dgm:pt>
    <dgm:pt modelId="{EC559CC4-798B-4A6F-88C4-C1F905ABF9ED}" type="pres">
      <dgm:prSet presAssocID="{BC69F960-B79E-4A49-8A38-4E6665D4B82D}" presName="node" presStyleLbl="node1" presStyleIdx="2" presStyleCnt="5">
        <dgm:presLayoutVars>
          <dgm:bulletEnabled val="1"/>
        </dgm:presLayoutVars>
      </dgm:prSet>
      <dgm:spPr/>
    </dgm:pt>
    <dgm:pt modelId="{69B762D9-A6B2-49A5-A5B6-70286715F7A8}" type="pres">
      <dgm:prSet presAssocID="{BF7BFDCF-8DFC-490B-9334-BC0727692B5B}" presName="sibTrans" presStyleLbl="sibTrans1D1" presStyleIdx="2" presStyleCnt="4"/>
      <dgm:spPr/>
    </dgm:pt>
    <dgm:pt modelId="{5CB6DD13-120B-43E4-8754-E8DA82A6CCE4}" type="pres">
      <dgm:prSet presAssocID="{BF7BFDCF-8DFC-490B-9334-BC0727692B5B}" presName="connectorText" presStyleLbl="sibTrans1D1" presStyleIdx="2" presStyleCnt="4"/>
      <dgm:spPr/>
    </dgm:pt>
    <dgm:pt modelId="{5A7A4ED2-A40E-4B32-80A9-CFC4CB548C11}" type="pres">
      <dgm:prSet presAssocID="{DA393EC2-6CC1-47A1-B23A-01833CDB08E4}" presName="node" presStyleLbl="node1" presStyleIdx="3" presStyleCnt="5">
        <dgm:presLayoutVars>
          <dgm:bulletEnabled val="1"/>
        </dgm:presLayoutVars>
      </dgm:prSet>
      <dgm:spPr/>
    </dgm:pt>
    <dgm:pt modelId="{5B76A14C-96CE-4271-B527-A4ED1F0FEB68}" type="pres">
      <dgm:prSet presAssocID="{D6192B3A-E747-4C22-B75F-97CB0C0FEF61}" presName="sibTrans" presStyleLbl="sibTrans1D1" presStyleIdx="3" presStyleCnt="4"/>
      <dgm:spPr/>
    </dgm:pt>
    <dgm:pt modelId="{86716EFD-5CE3-415E-B645-0A4732A0535F}" type="pres">
      <dgm:prSet presAssocID="{D6192B3A-E747-4C22-B75F-97CB0C0FEF61}" presName="connectorText" presStyleLbl="sibTrans1D1" presStyleIdx="3" presStyleCnt="4"/>
      <dgm:spPr/>
    </dgm:pt>
    <dgm:pt modelId="{8215DCAA-3371-4EC4-8AEE-6FF7233B2275}" type="pres">
      <dgm:prSet presAssocID="{C20DC4C0-24AA-41AE-8861-1EA7144AB9A8}" presName="node" presStyleLbl="node1" presStyleIdx="4" presStyleCnt="5">
        <dgm:presLayoutVars>
          <dgm:bulletEnabled val="1"/>
        </dgm:presLayoutVars>
      </dgm:prSet>
      <dgm:spPr/>
    </dgm:pt>
  </dgm:ptLst>
  <dgm:cxnLst>
    <dgm:cxn modelId="{1601C200-369B-4FB1-93C3-FC9E3AD02E26}" type="presOf" srcId="{BC69F960-B79E-4A49-8A38-4E6665D4B82D}" destId="{EC559CC4-798B-4A6F-88C4-C1F905ABF9ED}" srcOrd="0" destOrd="0" presId="urn:microsoft.com/office/officeart/2016/7/layout/RepeatingBendingProcessNew"/>
    <dgm:cxn modelId="{13E3F910-D401-48A5-A103-E40FE19311B4}" type="presOf" srcId="{A28F390A-99C0-458C-AE58-DFF299CCA3BF}" destId="{6343BED2-EA33-4EE4-A3A3-CEC9D821CDC3}" srcOrd="1" destOrd="0" presId="urn:microsoft.com/office/officeart/2016/7/layout/RepeatingBendingProcessNew"/>
    <dgm:cxn modelId="{6D878932-3F42-446F-A172-67207B2F1C44}" type="presOf" srcId="{A28F390A-99C0-458C-AE58-DFF299CCA3BF}" destId="{13BCE5A2-D21F-4312-85A8-BBB350FABD2A}" srcOrd="0" destOrd="0" presId="urn:microsoft.com/office/officeart/2016/7/layout/RepeatingBendingProcessNew"/>
    <dgm:cxn modelId="{3855B737-9731-499A-A183-60D9D65543B7}" srcId="{AF3781B1-07F2-4A50-AD0E-AEDC02DE3219}" destId="{DA393EC2-6CC1-47A1-B23A-01833CDB08E4}" srcOrd="3" destOrd="0" parTransId="{AB059A16-20A2-4CD0-93C4-DBFE8EE9AD3D}" sibTransId="{D6192B3A-E747-4C22-B75F-97CB0C0FEF61}"/>
    <dgm:cxn modelId="{2C272744-2180-482C-8F71-46C84CE7DE0C}" type="presOf" srcId="{E6E5AA7E-9131-45C5-AD97-ACA608ED0BC2}" destId="{44D8DC57-DE8F-4853-AF00-CF890BA186D2}" srcOrd="0" destOrd="0" presId="urn:microsoft.com/office/officeart/2016/7/layout/RepeatingBendingProcessNew"/>
    <dgm:cxn modelId="{611E844A-A88A-4AEE-96DB-5F4330047808}" type="presOf" srcId="{E6E5AA7E-9131-45C5-AD97-ACA608ED0BC2}" destId="{027290DB-8940-4A8B-A178-28456CFD6338}" srcOrd="1" destOrd="0" presId="urn:microsoft.com/office/officeart/2016/7/layout/RepeatingBendingProcessNew"/>
    <dgm:cxn modelId="{3824004B-B42E-4BBA-97C3-1BF2735B42E0}" type="presOf" srcId="{AF3781B1-07F2-4A50-AD0E-AEDC02DE3219}" destId="{E621C85C-3536-4D73-9A6E-11DB365F3380}" srcOrd="0" destOrd="0" presId="urn:microsoft.com/office/officeart/2016/7/layout/RepeatingBendingProcessNew"/>
    <dgm:cxn modelId="{DA7F256C-ADB6-4053-84BC-0E4007A731CB}" type="presOf" srcId="{BF7BFDCF-8DFC-490B-9334-BC0727692B5B}" destId="{5CB6DD13-120B-43E4-8754-E8DA82A6CCE4}" srcOrd="1" destOrd="0" presId="urn:microsoft.com/office/officeart/2016/7/layout/RepeatingBendingProcessNew"/>
    <dgm:cxn modelId="{394AFE91-A67B-4DCF-ADBD-8CA17F2962DE}" type="presOf" srcId="{D6192B3A-E747-4C22-B75F-97CB0C0FEF61}" destId="{86716EFD-5CE3-415E-B645-0A4732A0535F}" srcOrd="1" destOrd="0" presId="urn:microsoft.com/office/officeart/2016/7/layout/RepeatingBendingProcessNew"/>
    <dgm:cxn modelId="{B08D5C92-9025-4086-8B65-A747720DB166}" type="presOf" srcId="{C20DC4C0-24AA-41AE-8861-1EA7144AB9A8}" destId="{8215DCAA-3371-4EC4-8AEE-6FF7233B2275}" srcOrd="0" destOrd="0" presId="urn:microsoft.com/office/officeart/2016/7/layout/RepeatingBendingProcessNew"/>
    <dgm:cxn modelId="{9CEC85A3-B5B2-40F2-9500-8E017C4A8227}" srcId="{AF3781B1-07F2-4A50-AD0E-AEDC02DE3219}" destId="{AF689841-0998-4FAA-9392-3B6C662B75BE}" srcOrd="0" destOrd="0" parTransId="{B7DBF25B-F034-4DE4-AA54-FEE846A9A35D}" sibTransId="{A28F390A-99C0-458C-AE58-DFF299CCA3BF}"/>
    <dgm:cxn modelId="{03AF0EB0-E2B1-4273-B2ED-9B001B4DFDD9}" srcId="{AF3781B1-07F2-4A50-AD0E-AEDC02DE3219}" destId="{BC69F960-B79E-4A49-8A38-4E6665D4B82D}" srcOrd="2" destOrd="0" parTransId="{F40BC341-859C-420A-AFFD-B59682E412D3}" sibTransId="{BF7BFDCF-8DFC-490B-9334-BC0727692B5B}"/>
    <dgm:cxn modelId="{4280E7C3-A33F-4127-A1B8-1882A73B0386}" srcId="{AF3781B1-07F2-4A50-AD0E-AEDC02DE3219}" destId="{0E27C396-C782-4058-91F9-0E7F015B6F5D}" srcOrd="1" destOrd="0" parTransId="{D8F0906D-114D-4D3C-BE60-619CFBA652C0}" sibTransId="{E6E5AA7E-9131-45C5-AD97-ACA608ED0BC2}"/>
    <dgm:cxn modelId="{AD1363CE-DAB6-4A1E-9797-80534DB91B6E}" srcId="{AF3781B1-07F2-4A50-AD0E-AEDC02DE3219}" destId="{C20DC4C0-24AA-41AE-8861-1EA7144AB9A8}" srcOrd="4" destOrd="0" parTransId="{6FF9831E-AB90-48F0-8F60-AD335B66096A}" sibTransId="{2BDEFBCB-4A54-437E-9C20-D5CDFAFBC1C4}"/>
    <dgm:cxn modelId="{6C1BEFD9-0016-4AA2-B6D8-50436153A113}" type="presOf" srcId="{BF7BFDCF-8DFC-490B-9334-BC0727692B5B}" destId="{69B762D9-A6B2-49A5-A5B6-70286715F7A8}" srcOrd="0" destOrd="0" presId="urn:microsoft.com/office/officeart/2016/7/layout/RepeatingBendingProcessNew"/>
    <dgm:cxn modelId="{34234EE1-72E7-444B-B881-796862A268CE}" type="presOf" srcId="{D6192B3A-E747-4C22-B75F-97CB0C0FEF61}" destId="{5B76A14C-96CE-4271-B527-A4ED1F0FEB68}" srcOrd="0" destOrd="0" presId="urn:microsoft.com/office/officeart/2016/7/layout/RepeatingBendingProcessNew"/>
    <dgm:cxn modelId="{4116B7F7-9898-4581-B1DE-6FFEA9C1B13C}" type="presOf" srcId="{AF689841-0998-4FAA-9392-3B6C662B75BE}" destId="{D1F2BCF3-52E4-4B74-BCDE-F27EF4BA8C1B}" srcOrd="0" destOrd="0" presId="urn:microsoft.com/office/officeart/2016/7/layout/RepeatingBendingProcessNew"/>
    <dgm:cxn modelId="{97489FFC-CA35-466B-8D99-1A749A0A6C7A}" type="presOf" srcId="{DA393EC2-6CC1-47A1-B23A-01833CDB08E4}" destId="{5A7A4ED2-A40E-4B32-80A9-CFC4CB548C11}" srcOrd="0" destOrd="0" presId="urn:microsoft.com/office/officeart/2016/7/layout/RepeatingBendingProcessNew"/>
    <dgm:cxn modelId="{9CEA69FD-4229-498C-8B4D-B4573F8CD547}" type="presOf" srcId="{0E27C396-C782-4058-91F9-0E7F015B6F5D}" destId="{996471E6-129A-4024-8CE2-AE457808D1BA}" srcOrd="0" destOrd="0" presId="urn:microsoft.com/office/officeart/2016/7/layout/RepeatingBendingProcessNew"/>
    <dgm:cxn modelId="{511ABA03-C4D6-416C-9444-5CD6B2CF323A}" type="presParOf" srcId="{E621C85C-3536-4D73-9A6E-11DB365F3380}" destId="{D1F2BCF3-52E4-4B74-BCDE-F27EF4BA8C1B}" srcOrd="0" destOrd="0" presId="urn:microsoft.com/office/officeart/2016/7/layout/RepeatingBendingProcessNew"/>
    <dgm:cxn modelId="{C1B2CA64-94C5-4F06-9B8A-623DCB25C248}" type="presParOf" srcId="{E621C85C-3536-4D73-9A6E-11DB365F3380}" destId="{13BCE5A2-D21F-4312-85A8-BBB350FABD2A}" srcOrd="1" destOrd="0" presId="urn:microsoft.com/office/officeart/2016/7/layout/RepeatingBendingProcessNew"/>
    <dgm:cxn modelId="{E32ACC61-E5FF-40BE-935A-F9FCA2CF1CDA}" type="presParOf" srcId="{13BCE5A2-D21F-4312-85A8-BBB350FABD2A}" destId="{6343BED2-EA33-4EE4-A3A3-CEC9D821CDC3}" srcOrd="0" destOrd="0" presId="urn:microsoft.com/office/officeart/2016/7/layout/RepeatingBendingProcessNew"/>
    <dgm:cxn modelId="{5B593638-5241-4313-8687-6B0BE4B38132}" type="presParOf" srcId="{E621C85C-3536-4D73-9A6E-11DB365F3380}" destId="{996471E6-129A-4024-8CE2-AE457808D1BA}" srcOrd="2" destOrd="0" presId="urn:microsoft.com/office/officeart/2016/7/layout/RepeatingBendingProcessNew"/>
    <dgm:cxn modelId="{E896CB95-8CF7-4B8F-9216-152CA6DAABE3}" type="presParOf" srcId="{E621C85C-3536-4D73-9A6E-11DB365F3380}" destId="{44D8DC57-DE8F-4853-AF00-CF890BA186D2}" srcOrd="3" destOrd="0" presId="urn:microsoft.com/office/officeart/2016/7/layout/RepeatingBendingProcessNew"/>
    <dgm:cxn modelId="{DF4CB57C-0466-4E03-AF0D-D8D8C0E01BF4}" type="presParOf" srcId="{44D8DC57-DE8F-4853-AF00-CF890BA186D2}" destId="{027290DB-8940-4A8B-A178-28456CFD6338}" srcOrd="0" destOrd="0" presId="urn:microsoft.com/office/officeart/2016/7/layout/RepeatingBendingProcessNew"/>
    <dgm:cxn modelId="{D0572F08-A05D-4AD9-B212-5B5A606099E8}" type="presParOf" srcId="{E621C85C-3536-4D73-9A6E-11DB365F3380}" destId="{EC559CC4-798B-4A6F-88C4-C1F905ABF9ED}" srcOrd="4" destOrd="0" presId="urn:microsoft.com/office/officeart/2016/7/layout/RepeatingBendingProcessNew"/>
    <dgm:cxn modelId="{F7EE805D-AE17-4F68-87D9-DCA41374451B}" type="presParOf" srcId="{E621C85C-3536-4D73-9A6E-11DB365F3380}" destId="{69B762D9-A6B2-49A5-A5B6-70286715F7A8}" srcOrd="5" destOrd="0" presId="urn:microsoft.com/office/officeart/2016/7/layout/RepeatingBendingProcessNew"/>
    <dgm:cxn modelId="{D1D852F0-8C03-40FD-9E93-FD4BAF2F24BE}" type="presParOf" srcId="{69B762D9-A6B2-49A5-A5B6-70286715F7A8}" destId="{5CB6DD13-120B-43E4-8754-E8DA82A6CCE4}" srcOrd="0" destOrd="0" presId="urn:microsoft.com/office/officeart/2016/7/layout/RepeatingBendingProcessNew"/>
    <dgm:cxn modelId="{8026889E-6141-4BEA-8376-30D6631F0D2D}" type="presParOf" srcId="{E621C85C-3536-4D73-9A6E-11DB365F3380}" destId="{5A7A4ED2-A40E-4B32-80A9-CFC4CB548C11}" srcOrd="6" destOrd="0" presId="urn:microsoft.com/office/officeart/2016/7/layout/RepeatingBendingProcessNew"/>
    <dgm:cxn modelId="{FF2D8044-96DC-4BDF-B0BF-BDC86E5A54DE}" type="presParOf" srcId="{E621C85C-3536-4D73-9A6E-11DB365F3380}" destId="{5B76A14C-96CE-4271-B527-A4ED1F0FEB68}" srcOrd="7" destOrd="0" presId="urn:microsoft.com/office/officeart/2016/7/layout/RepeatingBendingProcessNew"/>
    <dgm:cxn modelId="{42546236-C776-4189-A2AD-450ABC4717C7}" type="presParOf" srcId="{5B76A14C-96CE-4271-B527-A4ED1F0FEB68}" destId="{86716EFD-5CE3-415E-B645-0A4732A0535F}" srcOrd="0" destOrd="0" presId="urn:microsoft.com/office/officeart/2016/7/layout/RepeatingBendingProcessNew"/>
    <dgm:cxn modelId="{7740D2A7-BF00-4346-93F4-C677A508FEBC}" type="presParOf" srcId="{E621C85C-3536-4D73-9A6E-11DB365F3380}" destId="{8215DCAA-3371-4EC4-8AEE-6FF7233B2275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BCE5A2-D21F-4312-85A8-BBB350FABD2A}">
      <dsp:nvSpPr>
        <dsp:cNvPr id="0" name=""/>
        <dsp:cNvSpPr/>
      </dsp:nvSpPr>
      <dsp:spPr>
        <a:xfrm>
          <a:off x="2258096" y="868571"/>
          <a:ext cx="48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7799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89036" y="911699"/>
        <a:ext cx="25919" cy="5183"/>
      </dsp:txXfrm>
    </dsp:sp>
    <dsp:sp modelId="{D1F2BCF3-52E4-4B74-BCDE-F27EF4BA8C1B}">
      <dsp:nvSpPr>
        <dsp:cNvPr id="0" name=""/>
        <dsp:cNvSpPr/>
      </dsp:nvSpPr>
      <dsp:spPr>
        <a:xfrm>
          <a:off x="5987" y="238119"/>
          <a:ext cx="2253908" cy="13523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43" tIns="115930" rIns="110443" bIns="1159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Target High-Usage Casual Riders: Focus on converting the 869K+ riders who already exceed 12-minute trips</a:t>
          </a:r>
          <a:endParaRPr lang="en-US" sz="1300" kern="1200" dirty="0"/>
        </a:p>
      </dsp:txBody>
      <dsp:txXfrm>
        <a:off x="5987" y="238119"/>
        <a:ext cx="2253908" cy="1352345"/>
      </dsp:txXfrm>
    </dsp:sp>
    <dsp:sp modelId="{44D8DC57-DE8F-4853-AF00-CF890BA186D2}">
      <dsp:nvSpPr>
        <dsp:cNvPr id="0" name=""/>
        <dsp:cNvSpPr/>
      </dsp:nvSpPr>
      <dsp:spPr>
        <a:xfrm>
          <a:off x="5030404" y="868571"/>
          <a:ext cx="48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7799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61344" y="911699"/>
        <a:ext cx="25919" cy="5183"/>
      </dsp:txXfrm>
    </dsp:sp>
    <dsp:sp modelId="{996471E6-129A-4024-8CE2-AE457808D1BA}">
      <dsp:nvSpPr>
        <dsp:cNvPr id="0" name=""/>
        <dsp:cNvSpPr/>
      </dsp:nvSpPr>
      <dsp:spPr>
        <a:xfrm>
          <a:off x="2778295" y="238119"/>
          <a:ext cx="2253908" cy="13523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43" tIns="115930" rIns="110443" bIns="1159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Capitalize on Peak Times: Prioritize conversion efforts around 5 PM and key days (Wednesday for members, Saturday for casuals)</a:t>
          </a:r>
          <a:endParaRPr lang="en-US" sz="1300" kern="1200" dirty="0"/>
        </a:p>
      </dsp:txBody>
      <dsp:txXfrm>
        <a:off x="2778295" y="238119"/>
        <a:ext cx="2253908" cy="1352345"/>
      </dsp:txXfrm>
    </dsp:sp>
    <dsp:sp modelId="{69B762D9-A6B2-49A5-A5B6-70286715F7A8}">
      <dsp:nvSpPr>
        <dsp:cNvPr id="0" name=""/>
        <dsp:cNvSpPr/>
      </dsp:nvSpPr>
      <dsp:spPr>
        <a:xfrm>
          <a:off x="1132942" y="1588664"/>
          <a:ext cx="5544615" cy="487799"/>
        </a:xfrm>
        <a:custGeom>
          <a:avLst/>
          <a:gdLst/>
          <a:ahLst/>
          <a:cxnLst/>
          <a:rect l="0" t="0" r="0" b="0"/>
          <a:pathLst>
            <a:path>
              <a:moveTo>
                <a:pt x="5544615" y="0"/>
              </a:moveTo>
              <a:lnTo>
                <a:pt x="5544615" y="260999"/>
              </a:lnTo>
              <a:lnTo>
                <a:pt x="0" y="260999"/>
              </a:lnTo>
              <a:lnTo>
                <a:pt x="0" y="48779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66030" y="1829972"/>
        <a:ext cx="278439" cy="5183"/>
      </dsp:txXfrm>
    </dsp:sp>
    <dsp:sp modelId="{EC559CC4-798B-4A6F-88C4-C1F905ABF9ED}">
      <dsp:nvSpPr>
        <dsp:cNvPr id="0" name=""/>
        <dsp:cNvSpPr/>
      </dsp:nvSpPr>
      <dsp:spPr>
        <a:xfrm>
          <a:off x="5550603" y="238119"/>
          <a:ext cx="2253908" cy="13523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43" tIns="115930" rIns="110443" bIns="1159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Leverage Round-Trip Behavior: Casual riders’ frequent round trips present an opportunity to push membership benefits for cost savings</a:t>
          </a:r>
          <a:endParaRPr lang="en-US" sz="1300" kern="1200" dirty="0"/>
        </a:p>
      </dsp:txBody>
      <dsp:txXfrm>
        <a:off x="5550603" y="238119"/>
        <a:ext cx="2253908" cy="1352345"/>
      </dsp:txXfrm>
    </dsp:sp>
    <dsp:sp modelId="{5B76A14C-96CE-4271-B527-A4ED1F0FEB68}">
      <dsp:nvSpPr>
        <dsp:cNvPr id="0" name=""/>
        <dsp:cNvSpPr/>
      </dsp:nvSpPr>
      <dsp:spPr>
        <a:xfrm>
          <a:off x="2258096" y="2739316"/>
          <a:ext cx="48779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7799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89036" y="2782444"/>
        <a:ext cx="25919" cy="5183"/>
      </dsp:txXfrm>
    </dsp:sp>
    <dsp:sp modelId="{5A7A4ED2-A40E-4B32-80A9-CFC4CB548C11}">
      <dsp:nvSpPr>
        <dsp:cNvPr id="0" name=""/>
        <dsp:cNvSpPr/>
      </dsp:nvSpPr>
      <dsp:spPr>
        <a:xfrm>
          <a:off x="5987" y="2108863"/>
          <a:ext cx="2253908" cy="13523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43" tIns="115930" rIns="110443" bIns="1159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Encourage Habit Formation: Summer and Fall are peak seasons—use incentives like seasonal passes and priority perks to lock in conversions</a:t>
          </a:r>
          <a:endParaRPr lang="en-US" sz="1300" kern="1200" dirty="0"/>
        </a:p>
      </dsp:txBody>
      <dsp:txXfrm>
        <a:off x="5987" y="2108863"/>
        <a:ext cx="2253908" cy="1352345"/>
      </dsp:txXfrm>
    </dsp:sp>
    <dsp:sp modelId="{8215DCAA-3371-4EC4-8AEE-6FF7233B2275}">
      <dsp:nvSpPr>
        <dsp:cNvPr id="0" name=""/>
        <dsp:cNvSpPr/>
      </dsp:nvSpPr>
      <dsp:spPr>
        <a:xfrm>
          <a:off x="2778295" y="2108863"/>
          <a:ext cx="2253908" cy="13523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43" tIns="115930" rIns="110443" bIns="1159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Make Membership the Obvious Choice: Highlight exclusive benefits like ride credits, priority access, and referral discounts to drive long-term engagement</a:t>
          </a:r>
          <a:endParaRPr lang="en-US" sz="1300" kern="1200" dirty="0"/>
        </a:p>
      </dsp:txBody>
      <dsp:txXfrm>
        <a:off x="2778295" y="2108863"/>
        <a:ext cx="2253908" cy="1352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F63C7-1D41-9ACF-8B9A-DAE813370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2759D2-8C7F-9B68-3B50-573DCFD3D4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1E6F6E-4608-3FF4-4501-4D8BD9223B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DA0E19-7C5E-608A-F502-38E5334F8F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195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38E73-11E0-158D-5808-F6F3ACDD1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5AB1BB-9C80-4B01-2DDA-E77D33F0AE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57B491-25DE-1C61-C4F3-258A926137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8D6A3-2CEF-6398-077E-6CEAFC202A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483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1C7D0-3F01-02F7-C55F-6A8987304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46CD4D-967B-D50D-566C-AE66DFCE2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F10C6A-6F67-2120-62E4-6EF966349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DBBB3-FA4B-2714-2371-8D33E37764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5049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4E4BE-40F3-FF9D-8CB8-057A0D175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338F60-E4C6-BFE1-CCD6-20D48FE757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2C93EF-70C0-3564-1622-D2CC45EE2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D4C14-DFC1-B6C4-A7CF-E776DE24B7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07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88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1196-3C84-C13D-7AC1-7E894DD68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1378F-F9B5-501A-8510-CF62640870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36DCDC-9F11-4C0E-8C5B-C6F4578FE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6CBD9-A1B9-BCF3-4284-E7D0512A2E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345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9424" y="2459736"/>
            <a:ext cx="5486400" cy="969264"/>
          </a:xfrm>
        </p:spPr>
        <p:txBody>
          <a:bodyPr anchor="t"/>
          <a:lstStyle/>
          <a:p>
            <a:r>
              <a:rPr lang="en-US" sz="4000" dirty="0"/>
              <a:t>Pedaling Towards Membership Growth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C60293-72CC-0817-91DD-B353BA5DA945}"/>
              </a:ext>
            </a:extLst>
          </p:cNvPr>
          <p:cNvSpPr txBox="1"/>
          <p:nvPr/>
        </p:nvSpPr>
        <p:spPr>
          <a:xfrm>
            <a:off x="6212368" y="3368842"/>
            <a:ext cx="4888992" cy="3385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Data-Driven Marketing Strategy for </a:t>
            </a:r>
            <a:r>
              <a:rPr lang="en-US" b="1" dirty="0" err="1">
                <a:solidFill>
                  <a:schemeClr val="bg1"/>
                </a:solidFill>
              </a:rPr>
              <a:t>Cyclistic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8C75-A257-48F9-3E89-C84BA0D95860}"/>
              </a:ext>
            </a:extLst>
          </p:cNvPr>
          <p:cNvSpPr txBox="1"/>
          <p:nvPr/>
        </p:nvSpPr>
        <p:spPr>
          <a:xfrm>
            <a:off x="6212368" y="4181558"/>
            <a:ext cx="3839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Dave R. Lashley / FEB 14, 2025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B755A-DFB1-E045-4520-0EDD7715E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D752E-FC32-7E52-D7E6-5A324B7CC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anchor="b">
            <a:normAutofit/>
          </a:bodyPr>
          <a:lstStyle/>
          <a:p>
            <a:r>
              <a:rPr lang="en-US" dirty="0"/>
              <a:t>Seasonal Rides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EF33-966D-EBE2-25EB-D178C84DC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584005"/>
            <a:ext cx="2825115" cy="399906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Peak Rides: </a:t>
            </a:r>
            <a:r>
              <a:rPr lang="en-US" dirty="0">
                <a:solidFill>
                  <a:srgbClr val="5D7D40"/>
                </a:solidFill>
              </a:rPr>
              <a:t>Mid-summer to early fall </a:t>
            </a:r>
            <a:r>
              <a:rPr lang="en-US" dirty="0"/>
              <a:t>(July - Sep)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Lowest Rides: </a:t>
            </a:r>
            <a:r>
              <a:rPr lang="en-US" dirty="0">
                <a:solidFill>
                  <a:srgbClr val="5D7D40"/>
                </a:solidFill>
              </a:rPr>
              <a:t>Winter season.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Members have highest ridership in </a:t>
            </a:r>
            <a:r>
              <a:rPr lang="en-US" b="1" dirty="0">
                <a:solidFill>
                  <a:srgbClr val="5D7D40"/>
                </a:solidFill>
              </a:rPr>
              <a:t>all</a:t>
            </a:r>
            <a:r>
              <a:rPr lang="en-US" dirty="0"/>
              <a:t> </a:t>
            </a:r>
            <a:r>
              <a:rPr lang="en-US" b="1" dirty="0">
                <a:solidFill>
                  <a:srgbClr val="5D7D40"/>
                </a:solidFill>
              </a:rPr>
              <a:t>seasons</a:t>
            </a:r>
            <a:r>
              <a:rPr lang="en-US" dirty="0"/>
              <a:t>.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6D9954E9-0288-F8C5-EFF8-05610238856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04"/>
          <a:stretch/>
        </p:blipFill>
        <p:spPr>
          <a:xfrm>
            <a:off x="3670934" y="584005"/>
            <a:ext cx="7926705" cy="3999060"/>
          </a:xfrm>
          <a:noFill/>
        </p:spPr>
      </p:pic>
    </p:spTree>
    <p:extLst>
      <p:ext uri="{BB962C8B-B14F-4D97-AF65-F5344CB8AC3E}">
        <p14:creationId xmlns:p14="http://schemas.microsoft.com/office/powerpoint/2010/main" val="42026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Membership</a:t>
            </a:r>
            <a:br>
              <a:rPr lang="en-US" dirty="0"/>
            </a:br>
            <a:r>
              <a:rPr lang="en-US" dirty="0"/>
              <a:t>Conversion</a:t>
            </a:r>
            <a:br>
              <a:rPr lang="en-US" dirty="0"/>
            </a:br>
            <a:r>
              <a:rPr lang="en-US" dirty="0"/>
              <a:t>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09905" y="4549552"/>
            <a:ext cx="5486400" cy="1645920"/>
          </a:xfrm>
        </p:spPr>
        <p:txBody>
          <a:bodyPr>
            <a:normAutofit/>
          </a:bodyPr>
          <a:lstStyle/>
          <a:p>
            <a:r>
              <a:rPr lang="en-US" dirty="0"/>
              <a:t>Maximizing Rider Retention</a:t>
            </a:r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Immediate Conversion Plan: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en-US" u="sng" dirty="0"/>
              <a:t>Seamless Sign-Up Process:</a:t>
            </a:r>
          </a:p>
          <a:p>
            <a:pPr lvl="1"/>
            <a:r>
              <a:rPr lang="en-US" dirty="0"/>
              <a:t>QR codes for </a:t>
            </a:r>
            <a:r>
              <a:rPr lang="en-US" b="1" dirty="0">
                <a:solidFill>
                  <a:srgbClr val="5D7D40"/>
                </a:solidFill>
              </a:rPr>
              <a:t>instant activation </a:t>
            </a:r>
            <a:r>
              <a:rPr lang="en-US" dirty="0"/>
              <a:t>or</a:t>
            </a:r>
            <a:r>
              <a:rPr lang="en-US" b="1" dirty="0">
                <a:solidFill>
                  <a:srgbClr val="5D7D40"/>
                </a:solidFill>
              </a:rPr>
              <a:t> trial membership</a:t>
            </a:r>
            <a:r>
              <a:rPr lang="en-US" dirty="0"/>
              <a:t> access</a:t>
            </a:r>
          </a:p>
          <a:p>
            <a:pPr lvl="1"/>
            <a:r>
              <a:rPr lang="en-US" dirty="0"/>
              <a:t>Exclusive</a:t>
            </a:r>
            <a:r>
              <a:rPr lang="en-US" dirty="0">
                <a:solidFill>
                  <a:srgbClr val="5D7D40"/>
                </a:solidFill>
              </a:rPr>
              <a:t> </a:t>
            </a:r>
            <a:r>
              <a:rPr lang="en-US" b="1" dirty="0">
                <a:solidFill>
                  <a:srgbClr val="5D7D40"/>
                </a:solidFill>
              </a:rPr>
              <a:t>Discounts </a:t>
            </a:r>
            <a:r>
              <a:rPr lang="en-US" dirty="0"/>
              <a:t>for </a:t>
            </a:r>
            <a:r>
              <a:rPr lang="en-US" b="1" dirty="0">
                <a:solidFill>
                  <a:srgbClr val="5D7D40"/>
                </a:solidFill>
              </a:rPr>
              <a:t>First-Time</a:t>
            </a:r>
            <a:r>
              <a:rPr lang="en-US" dirty="0"/>
              <a:t> Memberships</a:t>
            </a:r>
          </a:p>
          <a:p>
            <a:pPr lvl="1"/>
            <a:r>
              <a:rPr lang="en-US" dirty="0"/>
              <a:t>Highlighted </a:t>
            </a:r>
            <a:r>
              <a:rPr lang="en-US" b="1" dirty="0">
                <a:solidFill>
                  <a:srgbClr val="5D7D40"/>
                </a:solidFill>
              </a:rPr>
              <a:t>cost savings at checkout</a:t>
            </a:r>
            <a:r>
              <a:rPr lang="en-US" dirty="0"/>
              <a:t>, showcasing valuable membership perks</a:t>
            </a:r>
          </a:p>
          <a:p>
            <a:pPr lvl="1"/>
            <a:endParaRPr lang="en-US" dirty="0"/>
          </a:p>
        </p:txBody>
      </p:sp>
      <p:pic>
        <p:nvPicPr>
          <p:cNvPr id="8" name="Picture 7" descr="A hand holding a phone and a device attached to a wall&#10;&#10;AI-generated content may be incorrect.">
            <a:extLst>
              <a:ext uri="{FF2B5EF4-FFF2-40B4-BE49-F238E27FC236}">
                <a16:creationId xmlns:a16="http://schemas.microsoft.com/office/drawing/2014/main" id="{B64F5A0F-D126-BEEC-FD49-08D57AAB94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7" r="26973" b="-1"/>
          <a:stretch/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6D086-027B-6474-F1EC-2A484B2D7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1CD8-AC0A-C6FA-5090-2AE0C1A2C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Ongoing Plan: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D36E7-3256-29C9-69C7-7DDB53F7DB9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808327" cy="3597470"/>
          </a:xfrm>
        </p:spPr>
        <p:txBody>
          <a:bodyPr>
            <a:normAutofit/>
          </a:bodyPr>
          <a:lstStyle/>
          <a:p>
            <a:r>
              <a:rPr lang="en-US" u="sng" dirty="0"/>
              <a:t>Peak Time Perks &amp; Rewards:</a:t>
            </a:r>
          </a:p>
          <a:p>
            <a:pPr lvl="1"/>
            <a:r>
              <a:rPr lang="en-US" b="1" dirty="0"/>
              <a:t>Priority Access: </a:t>
            </a:r>
            <a:r>
              <a:rPr lang="en-US" dirty="0"/>
              <a:t>Members</a:t>
            </a:r>
            <a:r>
              <a:rPr lang="en-US" b="1" dirty="0"/>
              <a:t> </a:t>
            </a:r>
            <a:r>
              <a:rPr lang="en-US" b="1" dirty="0">
                <a:solidFill>
                  <a:srgbClr val="5D7D40"/>
                </a:solidFill>
              </a:rPr>
              <a:t>skip the wait </a:t>
            </a:r>
            <a:r>
              <a:rPr lang="en-US" dirty="0"/>
              <a:t>with </a:t>
            </a:r>
            <a:r>
              <a:rPr lang="en-US" b="1" dirty="0">
                <a:solidFill>
                  <a:srgbClr val="5D7D40"/>
                </a:solidFill>
              </a:rPr>
              <a:t>exclusive lanes </a:t>
            </a:r>
            <a:r>
              <a:rPr lang="en-US" dirty="0"/>
              <a:t>at top stations</a:t>
            </a:r>
          </a:p>
          <a:p>
            <a:pPr lvl="1"/>
            <a:r>
              <a:rPr lang="en-US" b="1" dirty="0"/>
              <a:t>Commute &amp; Save: </a:t>
            </a:r>
            <a:r>
              <a:rPr lang="en-US" b="1" dirty="0">
                <a:solidFill>
                  <a:srgbClr val="5D7D40"/>
                </a:solidFill>
              </a:rPr>
              <a:t>Bigger rewards </a:t>
            </a:r>
            <a:r>
              <a:rPr lang="en-US" dirty="0"/>
              <a:t>for frequent </a:t>
            </a:r>
            <a:r>
              <a:rPr lang="en-US" b="1" dirty="0">
                <a:solidFill>
                  <a:srgbClr val="5D7D40"/>
                </a:solidFill>
              </a:rPr>
              <a:t>rush-hour riders</a:t>
            </a:r>
          </a:p>
          <a:p>
            <a:pPr lvl="1"/>
            <a:r>
              <a:rPr lang="en-US" b="1" dirty="0"/>
              <a:t>Bonus Days: </a:t>
            </a:r>
            <a:r>
              <a:rPr lang="en-US" dirty="0"/>
              <a:t>Extra points on </a:t>
            </a:r>
            <a:r>
              <a:rPr lang="en-US" b="1" dirty="0">
                <a:solidFill>
                  <a:srgbClr val="5D7D40"/>
                </a:solidFill>
              </a:rPr>
              <a:t>Wednesdays</a:t>
            </a:r>
            <a:r>
              <a:rPr lang="en-US" dirty="0"/>
              <a:t> &amp; </a:t>
            </a:r>
            <a:r>
              <a:rPr lang="en-US" b="1" dirty="0">
                <a:solidFill>
                  <a:srgbClr val="5D7D40"/>
                </a:solidFill>
              </a:rPr>
              <a:t>Saturdays</a:t>
            </a:r>
          </a:p>
          <a:p>
            <a:pPr lvl="1"/>
            <a:r>
              <a:rPr lang="en-US" b="1" dirty="0"/>
              <a:t>Referrals: </a:t>
            </a:r>
            <a:r>
              <a:rPr lang="en-US" b="1" dirty="0">
                <a:solidFill>
                  <a:srgbClr val="5D7D40"/>
                </a:solidFill>
              </a:rPr>
              <a:t>Discounts </a:t>
            </a:r>
            <a:r>
              <a:rPr lang="en-US" dirty="0"/>
              <a:t>&amp; </a:t>
            </a:r>
            <a:r>
              <a:rPr lang="en-US" b="1" dirty="0">
                <a:solidFill>
                  <a:srgbClr val="5D7D40"/>
                </a:solidFill>
              </a:rPr>
              <a:t>perks </a:t>
            </a:r>
            <a:r>
              <a:rPr lang="en-US" dirty="0"/>
              <a:t>for referring friends</a:t>
            </a:r>
          </a:p>
        </p:txBody>
      </p:sp>
      <p:pic>
        <p:nvPicPr>
          <p:cNvPr id="8" name="Picture 7" descr="Young man and woman with bikes">
            <a:extLst>
              <a:ext uri="{FF2B5EF4-FFF2-40B4-BE49-F238E27FC236}">
                <a16:creationId xmlns:a16="http://schemas.microsoft.com/office/drawing/2014/main" id="{6BAF9F67-A679-03FB-3965-B02A1885DB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" t="12607" r="17320" b="-648"/>
          <a:stretch/>
        </p:blipFill>
        <p:spPr>
          <a:xfrm>
            <a:off x="5924186" y="2526435"/>
            <a:ext cx="4990660" cy="36833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8632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98070-1B2F-376C-1E02-1A94A7815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34D03-384C-1BE4-3AD1-F71E658AF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Seasonal Plan: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3743D-4246-E30C-385D-68C3A614E6E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808327" cy="3597470"/>
          </a:xfrm>
        </p:spPr>
        <p:txBody>
          <a:bodyPr>
            <a:normAutofit/>
          </a:bodyPr>
          <a:lstStyle/>
          <a:p>
            <a:r>
              <a:rPr lang="en-US" u="sng" dirty="0"/>
              <a:t>Promotions:</a:t>
            </a:r>
          </a:p>
          <a:p>
            <a:pPr lvl="1"/>
            <a:r>
              <a:rPr lang="en-US" b="1" dirty="0"/>
              <a:t>Long Ride Rewards: </a:t>
            </a:r>
            <a:r>
              <a:rPr lang="en-US" dirty="0"/>
              <a:t>Casuals unlock</a:t>
            </a:r>
            <a:r>
              <a:rPr lang="en-US" dirty="0">
                <a:solidFill>
                  <a:srgbClr val="5D7D40"/>
                </a:solidFill>
              </a:rPr>
              <a:t> </a:t>
            </a:r>
            <a:r>
              <a:rPr lang="en-US" b="1" dirty="0">
                <a:solidFill>
                  <a:srgbClr val="5D7D40"/>
                </a:solidFill>
              </a:rPr>
              <a:t>exclusive membership</a:t>
            </a:r>
            <a:r>
              <a:rPr lang="en-US" dirty="0">
                <a:solidFill>
                  <a:srgbClr val="5D7D40"/>
                </a:solidFill>
              </a:rPr>
              <a:t> </a:t>
            </a:r>
            <a:r>
              <a:rPr lang="en-US" dirty="0"/>
              <a:t>deals on extended trips</a:t>
            </a:r>
          </a:p>
          <a:p>
            <a:pPr lvl="1"/>
            <a:r>
              <a:rPr lang="en-US" b="1" dirty="0"/>
              <a:t>Event Partnerships: </a:t>
            </a:r>
            <a:r>
              <a:rPr lang="en-US" b="1" dirty="0">
                <a:solidFill>
                  <a:srgbClr val="5D7D40"/>
                </a:solidFill>
              </a:rPr>
              <a:t>Discounted memberships </a:t>
            </a:r>
            <a:r>
              <a:rPr lang="en-US" dirty="0"/>
              <a:t>or </a:t>
            </a:r>
            <a:r>
              <a:rPr lang="en-US" b="1" dirty="0">
                <a:solidFill>
                  <a:srgbClr val="5D7D40"/>
                </a:solidFill>
              </a:rPr>
              <a:t>free access </a:t>
            </a:r>
            <a:r>
              <a:rPr lang="en-US" dirty="0"/>
              <a:t>to festivals</a:t>
            </a:r>
          </a:p>
          <a:p>
            <a:pPr lvl="1"/>
            <a:r>
              <a:rPr lang="en-US" b="1" dirty="0"/>
              <a:t>Summer Ride Pass: </a:t>
            </a:r>
            <a:r>
              <a:rPr lang="en-US" dirty="0"/>
              <a:t>Low-cost seasonal membership to </a:t>
            </a:r>
            <a:r>
              <a:rPr lang="en-US" b="1" dirty="0">
                <a:solidFill>
                  <a:srgbClr val="5D7D40"/>
                </a:solidFill>
              </a:rPr>
              <a:t>build riding habits</a:t>
            </a:r>
          </a:p>
        </p:txBody>
      </p:sp>
      <p:pic>
        <p:nvPicPr>
          <p:cNvPr id="8" name="Picture 7" descr="Woman riding retro-style bike in sunshine">
            <a:extLst>
              <a:ext uri="{FF2B5EF4-FFF2-40B4-BE49-F238E27FC236}">
                <a16:creationId xmlns:a16="http://schemas.microsoft.com/office/drawing/2014/main" id="{23CA773B-4890-9716-0B3B-7E1076D6F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6" r="4836"/>
          <a:stretch/>
        </p:blipFill>
        <p:spPr>
          <a:xfrm>
            <a:off x="5924186" y="2526435"/>
            <a:ext cx="4990660" cy="36833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85992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n-US" dirty="0"/>
              <a:t>Final Tips &amp; Takeaways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06FBA0-78CF-0330-25E3-A8E85D3C1B2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250241218"/>
              </p:ext>
            </p:extLst>
          </p:nvPr>
        </p:nvGraphicFramePr>
        <p:xfrm>
          <a:off x="2936383" y="2314205"/>
          <a:ext cx="7810500" cy="3699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166008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5D7D40"/>
                </a:solidFill>
              </a:rPr>
              <a:t>Dave R. Lashley</a:t>
            </a:r>
          </a:p>
          <a:p>
            <a:pPr>
              <a:lnSpc>
                <a:spcPct val="15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5D7D40"/>
                </a:solidFill>
              </a:rPr>
              <a:t>D.Lashley.Strategy@Gmail.com</a:t>
            </a:r>
          </a:p>
        </p:txBody>
      </p:sp>
      <p:pic>
        <p:nvPicPr>
          <p:cNvPr id="5" name="Picture Placeholder 4" descr="A person taking a selfie on a bicycle on a road&#10;&#10;AI-generated content may be incorrect.">
            <a:extLst>
              <a:ext uri="{FF2B5EF4-FFF2-40B4-BE49-F238E27FC236}">
                <a16:creationId xmlns:a16="http://schemas.microsoft.com/office/drawing/2014/main" id="{419033B7-58F4-BBF3-D2DF-CC69EAB5F30A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5" r="4" b="4"/>
          <a:stretch/>
        </p:blipFill>
        <p:spPr>
          <a:xfrm>
            <a:off x="5881898" y="2676525"/>
            <a:ext cx="4490827" cy="3597470"/>
          </a:xfrm>
          <a:noFill/>
          <a:scene3d>
            <a:camera prst="orthographicFront">
              <a:rot lat="0" lon="10799999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Collection &amp; Preparation</a:t>
            </a:r>
          </a:p>
          <a:p>
            <a:r>
              <a:rPr lang="en-US" dirty="0"/>
              <a:t>Rider Behavior Analysis</a:t>
            </a:r>
          </a:p>
          <a:p>
            <a:r>
              <a:rPr lang="en-US" dirty="0"/>
              <a:t>Membership Conversion Strategies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anchor="b">
            <a:normAutofit/>
          </a:bodyPr>
          <a:lstStyle/>
          <a:p>
            <a:r>
              <a:rPr lang="en-US" sz="4800" dirty="0"/>
              <a:t>Introduction</a:t>
            </a:r>
          </a:p>
        </p:txBody>
      </p:sp>
      <p:pic>
        <p:nvPicPr>
          <p:cNvPr id="11" name="Picture Placeholder 10" descr="Young couple riding bikes">
            <a:extLst>
              <a:ext uri="{FF2B5EF4-FFF2-40B4-BE49-F238E27FC236}">
                <a16:creationId xmlns:a16="http://schemas.microsoft.com/office/drawing/2014/main" id="{8DB431A1-9806-9CFE-0E5F-1A5611C2A66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06" r="21910" b="1"/>
          <a:stretch/>
        </p:blipFill>
        <p:spPr>
          <a:xfrm>
            <a:off x="0" y="-11113"/>
            <a:ext cx="5791180" cy="6880226"/>
          </a:xfrm>
          <a:noFill/>
        </p:spPr>
      </p:pic>
      <p:sp>
        <p:nvSpPr>
          <p:cNvPr id="8" name="Rectangle 6">
            <a:extLst>
              <a:ext uri="{FF2B5EF4-FFF2-40B4-BE49-F238E27FC236}">
                <a16:creationId xmlns:a16="http://schemas.microsoft.com/office/drawing/2014/main" id="{8EDE9A88-ACD8-213B-2E2F-CA2B37A71784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 bwMode="auto">
          <a:xfrm>
            <a:off x="6210458" y="4141108"/>
            <a:ext cx="499673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5D7D40"/>
                </a:solidFill>
                <a:effectLst/>
              </a:rPr>
              <a:t>Analyze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5D7D40"/>
                </a:solidFill>
                <a:effectLst/>
              </a:rPr>
              <a:t>Cyclistic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5D7D40"/>
                </a:solidFill>
                <a:effectLst/>
              </a:rPr>
              <a:t> rider behavior to create a data-driven marketing plan that converts casual users into annual members</a:t>
            </a:r>
          </a:p>
        </p:txBody>
      </p:sp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Data Collection &amp; Preparation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178199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from </a:t>
            </a:r>
            <a:r>
              <a:rPr lang="en-US" b="1" dirty="0">
                <a:solidFill>
                  <a:srgbClr val="5D7D40"/>
                </a:solidFill>
              </a:rPr>
              <a:t>Amazon AWS (2024) </a:t>
            </a:r>
            <a:r>
              <a:rPr lang="en-US" dirty="0"/>
              <a:t>included casual riders and members</a:t>
            </a:r>
          </a:p>
          <a:p>
            <a:r>
              <a:rPr lang="en-US" dirty="0"/>
              <a:t>Analyzed </a:t>
            </a:r>
            <a:r>
              <a:rPr lang="en-US" b="1" dirty="0">
                <a:solidFill>
                  <a:srgbClr val="5D7D40"/>
                </a:solidFill>
              </a:rPr>
              <a:t>4,202,561</a:t>
            </a:r>
            <a:r>
              <a:rPr lang="en-US" dirty="0"/>
              <a:t> unique trips</a:t>
            </a:r>
          </a:p>
          <a:p>
            <a:r>
              <a:rPr lang="en-US" dirty="0"/>
              <a:t>Data was cleaned to ensure </a:t>
            </a:r>
            <a:r>
              <a:rPr lang="en-US" b="1" dirty="0">
                <a:solidFill>
                  <a:srgbClr val="5D7D40"/>
                </a:solidFill>
              </a:rPr>
              <a:t>trip uniqueness</a:t>
            </a:r>
            <a:endParaRPr lang="en-US" dirty="0"/>
          </a:p>
          <a:p>
            <a:r>
              <a:rPr lang="en-US" dirty="0"/>
              <a:t>Only trips </a:t>
            </a:r>
            <a:r>
              <a:rPr lang="en-US" b="1" dirty="0">
                <a:solidFill>
                  <a:srgbClr val="5D7D40"/>
                </a:solidFill>
              </a:rPr>
              <a:t>1 minute or longer </a:t>
            </a:r>
            <a:r>
              <a:rPr lang="en-US" dirty="0"/>
              <a:t>were analyzed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8" name="Graphic 7" descr="Cycling outline">
            <a:extLst>
              <a:ext uri="{FF2B5EF4-FFF2-40B4-BE49-F238E27FC236}">
                <a16:creationId xmlns:a16="http://schemas.microsoft.com/office/drawing/2014/main" id="{EF621C1B-043B-738D-3D05-03BD56A70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78996" y="4148283"/>
            <a:ext cx="2606842" cy="260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anchor="b">
            <a:normAutofit/>
          </a:bodyPr>
          <a:lstStyle/>
          <a:p>
            <a:r>
              <a:rPr lang="en-US" dirty="0"/>
              <a:t>Rider Behavior Analysis</a:t>
            </a:r>
          </a:p>
        </p:txBody>
      </p:sp>
      <p:pic>
        <p:nvPicPr>
          <p:cNvPr id="12" name="Picture Placeholder 4" descr="Row of green locked rental bicycles">
            <a:extLst>
              <a:ext uri="{FF2B5EF4-FFF2-40B4-BE49-F238E27FC236}">
                <a16:creationId xmlns:a16="http://schemas.microsoft.com/office/drawing/2014/main" id="{7D5BDB53-9169-3BBC-9362-0539514AC7D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1496187"/>
            <a:ext cx="5791200" cy="3865626"/>
          </a:xfrm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2AE9C-BA1D-195E-3B93-A5A0CC03D8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99835" y="4208602"/>
            <a:ext cx="5486400" cy="1645920"/>
          </a:xfrm>
        </p:spPr>
        <p:txBody>
          <a:bodyPr>
            <a:normAutofit/>
          </a:bodyPr>
          <a:lstStyle/>
          <a:p>
            <a:r>
              <a:rPr lang="en-US"/>
              <a:t>Usage Patterns and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B59FE-1668-EF71-DDDF-B5F9A24EF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CB6D97-518E-E494-2025-B6220758B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Members vs Casual Riders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72E809-E666-0B06-C712-1ADF54AFA34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760208" cy="2083498"/>
          </a:xfrm>
        </p:spPr>
        <p:txBody>
          <a:bodyPr>
            <a:noAutofit/>
          </a:bodyPr>
          <a:lstStyle/>
          <a:p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Members take </a:t>
            </a:r>
            <a:r>
              <a:rPr lang="en-US" b="1" dirty="0">
                <a:solidFill>
                  <a:srgbClr val="5D7D4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1.7x more rides </a:t>
            </a:r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than casual riders</a:t>
            </a:r>
          </a:p>
          <a:p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Casual riders take nearly </a:t>
            </a:r>
            <a:r>
              <a:rPr lang="en-US" b="1" dirty="0">
                <a:solidFill>
                  <a:srgbClr val="5D7D4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2x longer trips</a:t>
            </a:r>
          </a:p>
          <a:p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Casuals prefer </a:t>
            </a:r>
            <a:r>
              <a:rPr lang="en-US" b="1" dirty="0">
                <a:solidFill>
                  <a:srgbClr val="5D7D4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round trips</a:t>
            </a:r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; members use </a:t>
            </a:r>
            <a:r>
              <a:rPr lang="en-US" b="1" dirty="0">
                <a:solidFill>
                  <a:srgbClr val="5D7D4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repeat stations</a:t>
            </a:r>
          </a:p>
          <a:p>
            <a:r>
              <a:rPr lang="en-US" dirty="0">
                <a:ea typeface="Aptos" panose="020B0004020202020204" pitchFamily="34" charset="0"/>
                <a:cs typeface="Times New Roman" panose="02020603050405020304" pitchFamily="18" charset="0"/>
              </a:rPr>
              <a:t>Both prefer </a:t>
            </a:r>
            <a:r>
              <a:rPr lang="en-US" b="1" dirty="0">
                <a:solidFill>
                  <a:srgbClr val="5D7D40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c</a:t>
            </a:r>
            <a:r>
              <a:rPr lang="en-US" b="1" dirty="0">
                <a:solidFill>
                  <a:srgbClr val="5D7D4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lassic bikes </a:t>
            </a:r>
            <a:r>
              <a:rPr lang="en-US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over electric bikes or scooters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77536F-5BC9-87D7-F6E4-0FA7F507E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32D0246-FA5D-FE7C-8627-1E991EA4B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7C22DD1-6F66-94AA-C564-792468396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76D6741-75D9-DB53-D48B-075A41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8" name="Graphic 7" descr="Cycling outline">
            <a:extLst>
              <a:ext uri="{FF2B5EF4-FFF2-40B4-BE49-F238E27FC236}">
                <a16:creationId xmlns:a16="http://schemas.microsoft.com/office/drawing/2014/main" id="{E771C4C2-1BA9-86FF-73F7-D1684A1A2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08180" y="4364736"/>
            <a:ext cx="2390389" cy="239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48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anchor="b">
            <a:normAutofit/>
          </a:bodyPr>
          <a:lstStyle/>
          <a:p>
            <a:r>
              <a:rPr lang="en-US" dirty="0"/>
              <a:t>Popular Starting Stations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2091"/>
            <a:ext cx="2825115" cy="3821205"/>
          </a:xfrm>
        </p:spPr>
        <p:txBody>
          <a:bodyPr>
            <a:normAutofit/>
          </a:bodyPr>
          <a:lstStyle/>
          <a:p>
            <a:r>
              <a:rPr lang="en-US" dirty="0"/>
              <a:t>An average of </a:t>
            </a:r>
            <a:r>
              <a:rPr lang="en-US" b="1" dirty="0">
                <a:solidFill>
                  <a:srgbClr val="5D7D40"/>
                </a:solidFill>
              </a:rPr>
              <a:t>220K+ casual riders </a:t>
            </a:r>
            <a:r>
              <a:rPr lang="en-US" dirty="0"/>
              <a:t>use these stations, presenting a strong opportunity for </a:t>
            </a:r>
            <a:r>
              <a:rPr lang="en-US" b="1" dirty="0">
                <a:solidFill>
                  <a:srgbClr val="5D7D40"/>
                </a:solidFill>
              </a:rPr>
              <a:t>membership conversion</a:t>
            </a:r>
            <a:endParaRPr lang="en-US" b="1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F4524DA4-7120-130F-DD71-DF801F9E774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7" b="90"/>
          <a:stretch/>
        </p:blipFill>
        <p:spPr>
          <a:xfrm>
            <a:off x="4161030" y="452092"/>
            <a:ext cx="7838460" cy="4262885"/>
          </a:xfrm>
          <a:noFill/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AB9C34-2B13-E66F-1053-2BA156F8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23" y="318977"/>
            <a:ext cx="4387703" cy="574158"/>
          </a:xfrm>
        </p:spPr>
        <p:txBody>
          <a:bodyPr/>
          <a:lstStyle/>
          <a:p>
            <a:r>
              <a:rPr lang="en-US" dirty="0"/>
              <a:t>Peak Ride Hours</a:t>
            </a:r>
          </a:p>
        </p:txBody>
      </p:sp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701B026D-97E2-6934-1B51-D7B6F04FA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/>
          <a:stretch/>
        </p:blipFill>
        <p:spPr>
          <a:xfrm>
            <a:off x="595423" y="978794"/>
            <a:ext cx="11150009" cy="56919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2277A5-98B0-FD01-6218-CC9C2F9D24B5}"/>
              </a:ext>
            </a:extLst>
          </p:cNvPr>
          <p:cNvSpPr txBox="1"/>
          <p:nvPr/>
        </p:nvSpPr>
        <p:spPr>
          <a:xfrm>
            <a:off x="5118354" y="406001"/>
            <a:ext cx="6086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5D7D40"/>
                </a:solidFill>
              </a:rPr>
              <a:t>5pm</a:t>
            </a:r>
            <a:r>
              <a:rPr lang="en-US" sz="2000" dirty="0">
                <a:solidFill>
                  <a:schemeClr val="bg1"/>
                </a:solidFill>
              </a:rPr>
              <a:t> is busiest for both groups followed by </a:t>
            </a:r>
            <a:r>
              <a:rPr lang="en-US" sz="2000" b="1" dirty="0">
                <a:solidFill>
                  <a:srgbClr val="5D7D40"/>
                </a:solidFill>
              </a:rPr>
              <a:t>4pm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4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83189-D47A-6BAC-BAD7-BF8F1D292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C36758-B82D-F50B-13FA-F14D14A71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Peak Ride Days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C86B1A5-418E-51EA-3415-A7D64844DE6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Casual Riders: </a:t>
            </a:r>
            <a:r>
              <a:rPr lang="en-US" dirty="0"/>
              <a:t>Peak on</a:t>
            </a:r>
            <a:r>
              <a:rPr lang="en-US" b="1" dirty="0">
                <a:solidFill>
                  <a:srgbClr val="5D7D40"/>
                </a:solidFill>
              </a:rPr>
              <a:t> Saturday </a:t>
            </a:r>
            <a:r>
              <a:rPr lang="en-US" dirty="0"/>
              <a:t>with </a:t>
            </a:r>
            <a:r>
              <a:rPr lang="en-US" b="1" dirty="0">
                <a:solidFill>
                  <a:srgbClr val="5D7D40"/>
                </a:solidFill>
              </a:rPr>
              <a:t>316K+ </a:t>
            </a:r>
            <a:r>
              <a:rPr lang="en-US" dirty="0"/>
              <a:t>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Members: </a:t>
            </a:r>
            <a:r>
              <a:rPr lang="en-US" dirty="0"/>
              <a:t>Peak on </a:t>
            </a:r>
            <a:r>
              <a:rPr lang="en-US" b="1" dirty="0">
                <a:solidFill>
                  <a:srgbClr val="5D7D40"/>
                </a:solidFill>
              </a:rPr>
              <a:t>Wednesday</a:t>
            </a:r>
            <a:r>
              <a:rPr lang="en-US" b="1" dirty="0"/>
              <a:t> </a:t>
            </a:r>
            <a:r>
              <a:rPr lang="en-US" dirty="0"/>
              <a:t>with </a:t>
            </a:r>
            <a:r>
              <a:rPr lang="en-US" b="1" dirty="0">
                <a:solidFill>
                  <a:srgbClr val="5D7D40"/>
                </a:solidFill>
              </a:rPr>
              <a:t>448K+</a:t>
            </a:r>
            <a:r>
              <a:rPr lang="en-US" dirty="0"/>
              <a:t> users</a:t>
            </a:r>
          </a:p>
        </p:txBody>
      </p:sp>
      <p:pic>
        <p:nvPicPr>
          <p:cNvPr id="7" name="Picture 6" descr="A graph of a bar chart&#10;&#10;AI-generated content may be incorrect.">
            <a:extLst>
              <a:ext uri="{FF2B5EF4-FFF2-40B4-BE49-F238E27FC236}">
                <a16:creationId xmlns:a16="http://schemas.microsoft.com/office/drawing/2014/main" id="{59212C62-9E5F-47F4-B570-AF8C18C820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35" b="-2435"/>
          <a:stretch/>
        </p:blipFill>
        <p:spPr>
          <a:xfrm>
            <a:off x="6097884" y="0"/>
            <a:ext cx="6114456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362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{3C6EA266-901E-4CCA-BA9E-575E4D3B9C76}tf78853419_win32</Template>
  <TotalTime>1423</TotalTime>
  <Words>484</Words>
  <Application>Microsoft Office PowerPoint</Application>
  <PresentationFormat>Widescreen</PresentationFormat>
  <Paragraphs>77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Calibri</vt:lpstr>
      <vt:lpstr>Franklin Gothic Book</vt:lpstr>
      <vt:lpstr>Franklin Gothic Demi</vt:lpstr>
      <vt:lpstr>Custom</vt:lpstr>
      <vt:lpstr>Pedaling Towards Membership Growth </vt:lpstr>
      <vt:lpstr>Agenda</vt:lpstr>
      <vt:lpstr>Introduction</vt:lpstr>
      <vt:lpstr>Data Collection &amp; Preparation</vt:lpstr>
      <vt:lpstr>Rider Behavior Analysis</vt:lpstr>
      <vt:lpstr>Members vs Casual Riders</vt:lpstr>
      <vt:lpstr>Popular Starting Stations</vt:lpstr>
      <vt:lpstr>Peak Ride Hours</vt:lpstr>
      <vt:lpstr>Peak Ride Days</vt:lpstr>
      <vt:lpstr>Seasonal Rides</vt:lpstr>
      <vt:lpstr>Membership Conversion Strategy</vt:lpstr>
      <vt:lpstr>Immediate Conversion Plan:</vt:lpstr>
      <vt:lpstr>Ongoing Plan:</vt:lpstr>
      <vt:lpstr>Seasonal Plan:</vt:lpstr>
      <vt:lpstr>Final Tips &amp; Takeaways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Daveion Lashley</dc:creator>
  <cp:lastModifiedBy>Daveion Lashley</cp:lastModifiedBy>
  <cp:revision>31</cp:revision>
  <dcterms:created xsi:type="dcterms:W3CDTF">2025-02-14T18:36:47Z</dcterms:created>
  <dcterms:modified xsi:type="dcterms:W3CDTF">2025-02-24T21:25:47Z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